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0" r:id="rId2"/>
    <p:sldId id="304" r:id="rId3"/>
    <p:sldId id="303" r:id="rId4"/>
    <p:sldId id="302" r:id="rId5"/>
    <p:sldId id="285" r:id="rId6"/>
    <p:sldId id="295" r:id="rId7"/>
    <p:sldId id="259" r:id="rId8"/>
    <p:sldId id="305" r:id="rId9"/>
    <p:sldId id="286" r:id="rId10"/>
    <p:sldId id="289" r:id="rId11"/>
    <p:sldId id="287" r:id="rId12"/>
    <p:sldId id="288" r:id="rId13"/>
    <p:sldId id="290" r:id="rId14"/>
    <p:sldId id="291" r:id="rId15"/>
    <p:sldId id="292" r:id="rId16"/>
    <p:sldId id="296" r:id="rId17"/>
    <p:sldId id="297" r:id="rId18"/>
    <p:sldId id="298" r:id="rId19"/>
    <p:sldId id="299" r:id="rId20"/>
    <p:sldId id="26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4FF"/>
    <a:srgbClr val="6DC6F3"/>
    <a:srgbClr val="49FDF4"/>
    <a:srgbClr val="61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318" autoAdjust="0"/>
  </p:normalViewPr>
  <p:slideViewPr>
    <p:cSldViewPr>
      <p:cViewPr varScale="1">
        <p:scale>
          <a:sx n="53" d="100"/>
          <a:sy n="53" d="100"/>
        </p:scale>
        <p:origin x="164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5CE47-6E45-4A60-ADF0-900E0B6BC10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541B-192B-45C4-A0F4-B70A382A0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3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3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프로젝트를 진행하는데 있어 업무사항의 분류를 구분하여 분류단위로  일정을 관리하기 위한 문서인 </a:t>
            </a:r>
            <a:r>
              <a:rPr lang="en-US" altLang="ko-KR" dirty="0" err="1" smtClean="0"/>
              <a:t>wbs</a:t>
            </a:r>
            <a:r>
              <a:rPr lang="ko-KR" altLang="en-US" dirty="0" smtClean="0"/>
              <a:t>를 먼저 작성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 단계의 관계를 보여주는 퍼트 차트를 이용해 디테일한 일정관리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시간과 관련시켜 계획을 도표로 표시하는 간트차트로 일정을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클래스 디자인 템플릿을 작성하고 </a:t>
            </a:r>
            <a:r>
              <a:rPr lang="en-US" altLang="ko-KR" dirty="0" err="1" smtClean="0"/>
              <a:t>Svn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폴더에 저장하여 관리</a:t>
            </a:r>
            <a:r>
              <a:rPr lang="en-US" altLang="ko-KR" baseline="0" dirty="0" smtClean="0"/>
              <a:t>~~~~</a:t>
            </a:r>
            <a:r>
              <a:rPr lang="ko-KR" altLang="en-US" baseline="0" dirty="0" smtClean="0"/>
              <a:t> 레드마인에 기록남는 형상관리 하는걸 보여줘</a:t>
            </a:r>
            <a:r>
              <a:rPr lang="en-US" altLang="ko-KR" baseline="0" dirty="0" smtClean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시간과 관련시켜 계획을 도표로 표시하는 간트차트로 일정을 설정하게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시간과 관련시켜 계획을 도표로 표시하는 간트차트로 일정을 설정하게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중괄호를 먼저 열고 </a:t>
            </a:r>
            <a:r>
              <a:rPr lang="ko-KR" altLang="en-US" dirty="0" err="1" smtClean="0"/>
              <a:t>줄바꿈하였고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주석은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슬래시 두 개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변수이름의 시작은 소문자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메소드는 대문자로 시작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들여쓰기는 </a:t>
            </a:r>
            <a:r>
              <a:rPr lang="en-US" altLang="ko-KR" dirty="0" smtClean="0"/>
              <a:t>eclipse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ctrl + Shift + f </a:t>
            </a:r>
            <a:r>
              <a:rPr lang="ko-KR" altLang="en-US" dirty="0" smtClean="0"/>
              <a:t>기능을 이용하여 자동 정렬</a:t>
            </a:r>
            <a:endParaRPr lang="en-US" altLang="ko-KR" dirty="0" smtClean="0"/>
          </a:p>
          <a:p>
            <a:pPr latinLnBrk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/>
              <a:t>UI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설계서에 맞게 디자인하고 </a:t>
            </a:r>
            <a:endParaRPr lang="en-US" altLang="ko-KR" dirty="0" smtClean="0"/>
          </a:p>
          <a:p>
            <a:pPr latinLnBrk="1"/>
            <a:r>
              <a:rPr lang="en-US" altLang="ko-KR" dirty="0" err="1" smtClean="0"/>
              <a:t>Usecase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별로 일감을 배정해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테스트케이스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/>
              <a:t>UI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설계서에 맞게 디자인하고 </a:t>
            </a:r>
            <a:endParaRPr lang="en-US" altLang="ko-KR" dirty="0" smtClean="0"/>
          </a:p>
          <a:p>
            <a:pPr latinLnBrk="1"/>
            <a:r>
              <a:rPr lang="en-US" altLang="ko-KR" dirty="0" err="1" smtClean="0"/>
              <a:t>Usecase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별로 일감을 배정해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562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/>
              <a:t>UI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설계서에 맞게 디자인하고 </a:t>
            </a:r>
            <a:endParaRPr lang="en-US" altLang="ko-KR" dirty="0" smtClean="0"/>
          </a:p>
          <a:p>
            <a:pPr latinLnBrk="1"/>
            <a:r>
              <a:rPr lang="en-US" altLang="ko-KR" dirty="0" err="1" smtClean="0"/>
              <a:t>Usecase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별로 일감을 배정해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5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7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제일먼저 기존 투두리스트의 앱을 살펴 보며 부여받은 요구사항을 만족시킬 기능들을 찾아보았습니다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시간표형식 과  테이블 형식의 다이어리 형식의 앱들이 대부분이었는데 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저희는 투두리스트관리에 더 중점을 두기엔 테이블 형식이 더  맞는거 같아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개의 유스케이스를 추출후 유스케이스를 기반으로 프로젝트를 진행하기로 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/>
              <a:t>UI Design</a:t>
            </a:r>
            <a:r>
              <a:rPr lang="ko-KR" altLang="en-US" dirty="0" smtClean="0"/>
              <a:t>을 정하기 위해서</a:t>
            </a:r>
            <a:r>
              <a:rPr lang="ko-KR" altLang="en-US" baseline="0" dirty="0" smtClean="0"/>
              <a:t> 이미 존재하는 투두리스트 관리 프로그램을 참고했고</a:t>
            </a:r>
            <a:endParaRPr lang="en-US" altLang="ko-KR" baseline="0" dirty="0" smtClean="0"/>
          </a:p>
          <a:p>
            <a:pPr latinLnBrk="1"/>
            <a:r>
              <a:rPr lang="ko-KR" altLang="en-US" baseline="0" dirty="0" smtClean="0"/>
              <a:t>저희에게 주어진 요구사항을 만족시키기는 표 형식을 </a:t>
            </a:r>
            <a:r>
              <a:rPr lang="ko-KR" altLang="en-US" baseline="0" dirty="0" err="1" smtClean="0"/>
              <a:t>컨셉으로</a:t>
            </a:r>
            <a:r>
              <a:rPr lang="ko-KR" altLang="en-US" baseline="0" dirty="0" smtClean="0"/>
              <a:t> 선택했습니다</a:t>
            </a:r>
            <a:r>
              <a:rPr lang="en-US" altLang="ko-KR" baseline="0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요구사항이 비교적 명확하였기 때문에 워터폴 모델을 사용하기로 결정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 smtClean="0"/>
              <a:t>중괄호를 먼저 열고 </a:t>
            </a:r>
            <a:r>
              <a:rPr lang="ko-KR" altLang="en-US" dirty="0" err="1" smtClean="0"/>
              <a:t>줄바꿈하였고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주석은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슬래시 두 개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변수 이름은 소문자로 시작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메쏘드</a:t>
            </a:r>
            <a:r>
              <a:rPr lang="ko-KR" altLang="en-US" baseline="0" dirty="0" smtClean="0"/>
              <a:t> 이름은 대문자로 시작</a:t>
            </a:r>
            <a:r>
              <a:rPr lang="en-US" altLang="ko-KR" baseline="0" dirty="0" smtClean="0"/>
              <a:t>(get, set </a:t>
            </a:r>
            <a:r>
              <a:rPr lang="ko-KR" altLang="en-US" baseline="0" dirty="0" smtClean="0"/>
              <a:t>제외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pPr latinLnBrk="1"/>
            <a:r>
              <a:rPr lang="ko-KR" altLang="en-US" dirty="0" smtClean="0"/>
              <a:t>들여쓰기는 </a:t>
            </a:r>
            <a:r>
              <a:rPr lang="en-US" altLang="ko-KR" dirty="0" smtClean="0"/>
              <a:t>eclipse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ctrl + Shift + f </a:t>
            </a:r>
            <a:r>
              <a:rPr lang="ko-KR" altLang="en-US" dirty="0" smtClean="0"/>
              <a:t>기능을 이용하여 자동 정렬</a:t>
            </a:r>
            <a:endParaRPr lang="en-US" altLang="ko-KR" dirty="0" smtClean="0"/>
          </a:p>
          <a:p>
            <a:pPr latinLnBrk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3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541B-192B-45C4-A0F4-B70A382A05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2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9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92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4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1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09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2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6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6BA3-CAF0-434B-9B26-981691202ACF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C5066-28BA-4CE9-ACD5-B031476021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1268760"/>
            <a:ext cx="5562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맑은고딕"/>
              </a:rPr>
              <a:t>To do list</a:t>
            </a:r>
          </a:p>
          <a:p>
            <a:pPr algn="ctr"/>
            <a:r>
              <a:rPr lang="ko-KR" altLang="en-US" sz="4000" dirty="0" smtClean="0">
                <a:latin typeface="맑은고딕"/>
              </a:rPr>
              <a:t>관리 프로그램</a:t>
            </a:r>
            <a:endParaRPr lang="en-US" altLang="ko-KR" sz="4000" dirty="0" smtClean="0">
              <a:latin typeface="맑은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4797152"/>
            <a:ext cx="42119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고딕"/>
              </a:rPr>
              <a:t>팀장 </a:t>
            </a:r>
            <a:r>
              <a:rPr lang="en-US" altLang="ko-KR" sz="2000" dirty="0" smtClean="0">
                <a:latin typeface="맑은고딕"/>
              </a:rPr>
              <a:t>: </a:t>
            </a:r>
            <a:r>
              <a:rPr lang="en-US" altLang="ko-KR" sz="2000" dirty="0" smtClean="0">
                <a:latin typeface="맑은고딕"/>
              </a:rPr>
              <a:t>201311156</a:t>
            </a:r>
            <a:r>
              <a:rPr lang="en-US" altLang="ko-KR" sz="2000" dirty="0" smtClean="0">
                <a:latin typeface="맑은고딕"/>
              </a:rPr>
              <a:t> </a:t>
            </a:r>
            <a:r>
              <a:rPr lang="ko-KR" altLang="en-US" sz="2000" dirty="0" smtClean="0">
                <a:latin typeface="맑은고딕"/>
              </a:rPr>
              <a:t>이정재  </a:t>
            </a:r>
            <a:endParaRPr lang="en-US" altLang="ko-KR" sz="2000" dirty="0" smtClean="0">
              <a:latin typeface="맑은고딕"/>
            </a:endParaRPr>
          </a:p>
          <a:p>
            <a:r>
              <a:rPr lang="ko-KR" altLang="en-US" sz="2000" dirty="0" smtClean="0">
                <a:latin typeface="맑은고딕"/>
              </a:rPr>
              <a:t>팀원 </a:t>
            </a:r>
            <a:r>
              <a:rPr lang="en-US" altLang="ko-KR" sz="2000" dirty="0" smtClean="0">
                <a:latin typeface="맑은고딕"/>
              </a:rPr>
              <a:t>: 201011019 </a:t>
            </a:r>
            <a:r>
              <a:rPr lang="ko-KR" altLang="en-US" sz="2000" dirty="0" smtClean="0">
                <a:latin typeface="맑은고딕"/>
              </a:rPr>
              <a:t>김태수</a:t>
            </a:r>
            <a:endParaRPr lang="en-US" altLang="ko-KR" sz="2000" dirty="0" smtClean="0">
              <a:latin typeface="맑은고딕"/>
            </a:endParaRPr>
          </a:p>
          <a:p>
            <a:r>
              <a:rPr lang="ko-KR" altLang="en-US" sz="2000" dirty="0" smtClean="0">
                <a:latin typeface="맑은고딕"/>
              </a:rPr>
              <a:t> </a:t>
            </a:r>
            <a:r>
              <a:rPr lang="en-US" altLang="ko-KR" sz="2000" dirty="0" smtClean="0">
                <a:latin typeface="맑은고딕"/>
              </a:rPr>
              <a:t> </a:t>
            </a:r>
            <a:r>
              <a:rPr lang="en-US" altLang="ko-KR" sz="2000" dirty="0" smtClean="0">
                <a:latin typeface="맑은고딕"/>
              </a:rPr>
              <a:t>       </a:t>
            </a:r>
            <a:r>
              <a:rPr lang="en-US" altLang="ko-KR" sz="2000" dirty="0" smtClean="0">
                <a:latin typeface="맑은고딕"/>
              </a:rPr>
              <a:t>201211177</a:t>
            </a:r>
            <a:r>
              <a:rPr lang="en-US" altLang="ko-KR" sz="2000" dirty="0" smtClean="0">
                <a:latin typeface="맑은고딕"/>
              </a:rPr>
              <a:t> </a:t>
            </a:r>
            <a:r>
              <a:rPr lang="ko-KR" altLang="en-US" sz="2000" dirty="0" err="1" smtClean="0">
                <a:latin typeface="맑은고딕"/>
              </a:rPr>
              <a:t>김대룡</a:t>
            </a:r>
            <a:r>
              <a:rPr lang="ko-KR" altLang="en-US" sz="2000" dirty="0" smtClean="0">
                <a:latin typeface="맑은고딕"/>
              </a:rPr>
              <a:t>  </a:t>
            </a:r>
            <a:endParaRPr lang="en-US" altLang="ko-KR" sz="2000" dirty="0" smtClean="0">
              <a:latin typeface="맑은고딕"/>
            </a:endParaRPr>
          </a:p>
          <a:p>
            <a:r>
              <a:rPr lang="ko-KR" altLang="en-US" sz="2000" dirty="0" smtClean="0">
                <a:latin typeface="맑은고딕"/>
              </a:rPr>
              <a:t> </a:t>
            </a:r>
            <a:r>
              <a:rPr lang="en-US" altLang="ko-KR" sz="2000" dirty="0">
                <a:latin typeface="맑은고딕"/>
              </a:rPr>
              <a:t> </a:t>
            </a:r>
            <a:r>
              <a:rPr lang="en-US" altLang="ko-KR" sz="2000" dirty="0" smtClean="0">
                <a:latin typeface="맑은고딕"/>
              </a:rPr>
              <a:t>       </a:t>
            </a:r>
            <a:r>
              <a:rPr lang="en-US" altLang="ko-KR" sz="2000" dirty="0" smtClean="0">
                <a:latin typeface="맑은고딕"/>
              </a:rPr>
              <a:t>201411092</a:t>
            </a:r>
            <a:r>
              <a:rPr lang="ko-KR" altLang="en-US" sz="2000" dirty="0" smtClean="0">
                <a:latin typeface="맑은고딕"/>
              </a:rPr>
              <a:t> </a:t>
            </a:r>
            <a:r>
              <a:rPr lang="ko-KR" altLang="en-US" sz="2000" dirty="0" smtClean="0">
                <a:latin typeface="맑은고딕"/>
              </a:rPr>
              <a:t>김소현  </a:t>
            </a:r>
            <a:endParaRPr lang="en-US" altLang="ko-KR" sz="2000" dirty="0" smtClean="0">
              <a:latin typeface="맑은고딕"/>
            </a:endParaRPr>
          </a:p>
          <a:p>
            <a:r>
              <a:rPr lang="ko-KR" altLang="en-US" sz="2000" dirty="0" smtClean="0">
                <a:latin typeface="맑은고딕"/>
              </a:rPr>
              <a:t> </a:t>
            </a:r>
            <a:r>
              <a:rPr lang="en-US" altLang="ko-KR" sz="2000" dirty="0">
                <a:latin typeface="맑은고딕"/>
              </a:rPr>
              <a:t> </a:t>
            </a:r>
            <a:r>
              <a:rPr lang="en-US" altLang="ko-KR" sz="2000" dirty="0" smtClean="0">
                <a:latin typeface="맑은고딕"/>
              </a:rPr>
              <a:t>       </a:t>
            </a:r>
            <a:r>
              <a:rPr lang="en-US" altLang="ko-KR" sz="2000" dirty="0" smtClean="0">
                <a:latin typeface="맑은고딕"/>
              </a:rPr>
              <a:t>201411135 </a:t>
            </a:r>
            <a:r>
              <a:rPr lang="ko-KR" altLang="en-US" sz="2000" dirty="0" smtClean="0">
                <a:latin typeface="맑은고딕"/>
              </a:rPr>
              <a:t>윤지환</a:t>
            </a:r>
            <a:endParaRPr lang="ko-KR" altLang="en-US" sz="2000" dirty="0">
              <a:latin typeface="맑은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8960" y="3071282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-</a:t>
            </a:r>
            <a:r>
              <a:rPr lang="en-US" altLang="ko-KR" sz="4000" dirty="0" err="1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fofo</a:t>
            </a:r>
            <a:r>
              <a:rPr lang="en-US" altLang="ko-KR" sz="40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-</a:t>
            </a:r>
            <a:endParaRPr lang="ko-KR" altLang="en-US" sz="40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  <a:p>
            <a:pPr algn="ctr"/>
            <a:endParaRPr lang="ko-KR" altLang="en-US" sz="4000" dirty="0">
              <a:latin typeface="맑은고딕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0" y="1248119"/>
            <a:ext cx="4032448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111552" y="2715310"/>
            <a:ext cx="4032448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1.2.4         WBS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3" y="1052736"/>
            <a:ext cx="842522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1.2.5    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GANTT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_x256934120" descr="EMB0000017c3c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4320480" cy="14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_x256958864" descr="EMB0000017c3c9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432048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56982128" descr="EMB0000017c3c9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20"/>
            <a:ext cx="4536504" cy="158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_x257253216" descr="EMB0000017c3ca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0729"/>
            <a:ext cx="320384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257250256" descr="EMB0000017c3ca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17032"/>
            <a:ext cx="3240360" cy="18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1.2.6     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PERT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_x257271264" descr="EMB0000017c3c9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r="1253"/>
          <a:stretch>
            <a:fillRect/>
          </a:stretch>
        </p:blipFill>
        <p:spPr bwMode="auto">
          <a:xfrm>
            <a:off x="378271" y="764704"/>
            <a:ext cx="8586217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648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1.3.1  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클래스디자인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980728"/>
            <a:ext cx="6768752" cy="14939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4005064"/>
            <a:ext cx="6336704" cy="108012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4860032" y="2924944"/>
            <a:ext cx="432048" cy="7920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5"/>
          <a:srcRect l="-188261" r="-188261"/>
          <a:stretch>
            <a:fillRect/>
          </a:stretch>
        </p:blipFill>
        <p:spPr>
          <a:xfrm>
            <a:off x="-1332656" y="1268760"/>
            <a:ext cx="5682114" cy="3744416"/>
          </a:xfrm>
        </p:spPr>
      </p:pic>
    </p:spTree>
    <p:extLst>
      <p:ext uri="{BB962C8B-B14F-4D97-AF65-F5344CB8AC3E}">
        <p14:creationId xmlns:p14="http://schemas.microsoft.com/office/powerpoint/2010/main" val="3874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1.3.2    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UI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디자인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3696" b="-3696"/>
          <a:stretch>
            <a:fillRect/>
          </a:stretch>
        </p:blipFill>
        <p:spPr>
          <a:xfrm>
            <a:off x="323528" y="620688"/>
            <a:ext cx="4420828" cy="28798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402" y="2276872"/>
            <a:ext cx="5544616" cy="1658072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436096" y="4221088"/>
            <a:ext cx="720080" cy="7200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5013176"/>
            <a:ext cx="8640960" cy="13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     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요구사항변경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관리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 descr="스크린샷 2016-06-09 오후 11.26.3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094" b="-142094"/>
          <a:stretch>
            <a:fillRect/>
          </a:stretch>
        </p:blipFill>
        <p:spPr>
          <a:xfrm>
            <a:off x="539552" y="3789040"/>
            <a:ext cx="8291264" cy="3456384"/>
          </a:xfrm>
        </p:spPr>
      </p:pic>
      <p:pic>
        <p:nvPicPr>
          <p:cNvPr id="4" name="Picture 3" descr="스크린샷 2016-06-10 오후 2.45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086"/>
            <a:ext cx="9144000" cy="318666"/>
          </a:xfrm>
          <a:prstGeom prst="rect">
            <a:avLst/>
          </a:prstGeom>
        </p:spPr>
      </p:pic>
      <p:pic>
        <p:nvPicPr>
          <p:cNvPr id="6" name="Picture 5" descr="스크린샷 2016-06-10 오후 2.50.2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2244011" cy="3356992"/>
          </a:xfrm>
          <a:prstGeom prst="rect">
            <a:avLst/>
          </a:prstGeom>
        </p:spPr>
      </p:pic>
      <p:pic>
        <p:nvPicPr>
          <p:cNvPr id="7" name="Picture 6" descr="KakaoTalk_Photo_2016-06-10-14-51-00_4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916832"/>
            <a:ext cx="5295900" cy="222250"/>
          </a:xfrm>
          <a:prstGeom prst="rect">
            <a:avLst/>
          </a:prstGeom>
        </p:spPr>
      </p:pic>
      <p:pic>
        <p:nvPicPr>
          <p:cNvPr id="12" name="Picture 11" descr="스크린샷 2016-06-10 오후 3.11.4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76873"/>
            <a:ext cx="547260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1.4.1    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Coding Standard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5536" y="692696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259632" y="1124744"/>
            <a:ext cx="1800200" cy="288032"/>
          </a:xfrm>
          <a:prstGeom prst="roundRect">
            <a:avLst/>
          </a:prstGeom>
          <a:solidFill>
            <a:schemeClr val="tx2">
              <a:lumMod val="60000"/>
              <a:lumOff val="40000"/>
              <a:alpha val="2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줄바꿈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1907704" y="1484784"/>
            <a:ext cx="504056" cy="360040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28184" y="1124744"/>
            <a:ext cx="1800200" cy="288032"/>
          </a:xfrm>
          <a:prstGeom prst="roundRect">
            <a:avLst/>
          </a:prstGeom>
          <a:solidFill>
            <a:schemeClr val="tx2">
              <a:lumMod val="60000"/>
              <a:lumOff val="40000"/>
              <a:alpha val="2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6876256" y="1484784"/>
            <a:ext cx="504056" cy="360040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59632" y="3933056"/>
            <a:ext cx="1800200" cy="288032"/>
          </a:xfrm>
          <a:prstGeom prst="roundRect">
            <a:avLst/>
          </a:prstGeom>
          <a:solidFill>
            <a:schemeClr val="tx2">
              <a:lumMod val="60000"/>
              <a:lumOff val="40000"/>
              <a:alpha val="2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변수이름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1907704" y="4293096"/>
            <a:ext cx="504056" cy="360040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 l="4825" t="7834" r="6708" b="9908"/>
          <a:stretch>
            <a:fillRect/>
          </a:stretch>
        </p:blipFill>
        <p:spPr bwMode="auto">
          <a:xfrm>
            <a:off x="5364088" y="1988840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988840"/>
            <a:ext cx="3384376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모서리가 둥근 직사각형 22"/>
          <p:cNvSpPr/>
          <p:nvPr/>
        </p:nvSpPr>
        <p:spPr>
          <a:xfrm>
            <a:off x="6228184" y="3933056"/>
            <a:ext cx="1800200" cy="288032"/>
          </a:xfrm>
          <a:prstGeom prst="roundRect">
            <a:avLst/>
          </a:prstGeom>
          <a:solidFill>
            <a:schemeClr val="tx2">
              <a:lumMod val="60000"/>
              <a:lumOff val="40000"/>
              <a:alpha val="2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들여쓰기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6876256" y="4293096"/>
            <a:ext cx="504056" cy="360040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4797152"/>
            <a:ext cx="339015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5373216"/>
            <a:ext cx="20383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 cstate="print"/>
          <a:srcRect b="5501"/>
          <a:stretch>
            <a:fillRect/>
          </a:stretch>
        </p:blipFill>
        <p:spPr bwMode="auto">
          <a:xfrm>
            <a:off x="899592" y="4797152"/>
            <a:ext cx="237172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직선 연결선 28"/>
          <p:cNvCxnSpPr/>
          <p:nvPr/>
        </p:nvCxnSpPr>
        <p:spPr>
          <a:xfrm>
            <a:off x="4355976" y="1052736"/>
            <a:ext cx="0" cy="561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51520" y="3573016"/>
            <a:ext cx="8892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1.4.2 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구현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692696"/>
            <a:ext cx="56864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293096"/>
            <a:ext cx="75914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아래쪽 화살표 11"/>
          <p:cNvSpPr/>
          <p:nvPr/>
        </p:nvSpPr>
        <p:spPr>
          <a:xfrm>
            <a:off x="2483768" y="3861048"/>
            <a:ext cx="504056" cy="360040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1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1.5.1  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테스트 케이스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2696"/>
            <a:ext cx="8856984" cy="37414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41499"/>
          <a:stretch/>
        </p:blipFill>
        <p:spPr>
          <a:xfrm>
            <a:off x="7380312" y="4797152"/>
            <a:ext cx="1619250" cy="18448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157192"/>
            <a:ext cx="6904459" cy="1368549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4427984" y="4581128"/>
            <a:ext cx="504056" cy="360040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1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1.5.2  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결함 관리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61048"/>
            <a:ext cx="8676456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08720"/>
            <a:ext cx="8748464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>
            <a:off x="4211960" y="3212976"/>
            <a:ext cx="504056" cy="504056"/>
          </a:xfrm>
          <a:prstGeom prst="downArrow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4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8" y="97468"/>
            <a:ext cx="188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목차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89607" y="3104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7544" y="764704"/>
            <a:ext cx="4248472" cy="54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2" indent="0">
              <a:buFont typeface="Arial" pitchFamily="34" charset="0"/>
              <a:buNone/>
            </a:pPr>
            <a:endParaRPr lang="en-US" altLang="ko-KR" dirty="0" smtClean="0">
              <a:latin typeface="맑은고딕"/>
            </a:endParaRPr>
          </a:p>
          <a:p>
            <a:pPr marL="0" indent="0">
              <a:buNone/>
            </a:pPr>
            <a:r>
              <a:rPr lang="en-US" altLang="ko-KR" sz="2000" b="1" dirty="0" smtClean="0">
                <a:latin typeface="맑은고딕"/>
              </a:rPr>
              <a:t>1. </a:t>
            </a:r>
            <a:r>
              <a:rPr lang="ko-KR" altLang="en-US" sz="2000" b="1" dirty="0" smtClean="0">
                <a:latin typeface="맑은고딕"/>
              </a:rPr>
              <a:t>프로그램 소개</a:t>
            </a:r>
            <a:endParaRPr lang="en-US" altLang="ko-KR" sz="2000" b="1" dirty="0" smtClean="0">
              <a:latin typeface="맑은고딕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맑은고딕"/>
            </a:endParaRPr>
          </a:p>
          <a:p>
            <a:pPr marL="0" indent="0">
              <a:buNone/>
            </a:pPr>
            <a:r>
              <a:rPr lang="en-US" altLang="ko-KR" sz="2000" b="1" dirty="0" smtClean="0">
                <a:latin typeface="맑은고딕"/>
              </a:rPr>
              <a:t>2. </a:t>
            </a:r>
            <a:r>
              <a:rPr lang="ko-KR" altLang="en-US" sz="2000" b="1" dirty="0" smtClean="0">
                <a:latin typeface="맑은고딕"/>
              </a:rPr>
              <a:t>프로그램 개발과정</a:t>
            </a:r>
            <a:endParaRPr lang="en-US" altLang="ko-KR" sz="2000" b="1" dirty="0" smtClean="0">
              <a:latin typeface="맑은고딕"/>
            </a:endParaRPr>
          </a:p>
          <a:p>
            <a:pPr lvl="2"/>
            <a:r>
              <a:rPr lang="en-US" altLang="ko-KR" sz="2000" dirty="0" smtClean="0">
                <a:latin typeface="맑은고딕"/>
              </a:rPr>
              <a:t>1.1 </a:t>
            </a:r>
            <a:r>
              <a:rPr lang="ko-KR" altLang="en-US" sz="2000" dirty="0" smtClean="0">
                <a:latin typeface="맑은고딕"/>
              </a:rPr>
              <a:t>요구사항분석</a:t>
            </a:r>
            <a:endParaRPr lang="en-US" altLang="ko-KR" sz="2000" dirty="0" smtClean="0">
              <a:latin typeface="맑은고딕"/>
            </a:endParaRPr>
          </a:p>
          <a:p>
            <a:pPr lvl="2"/>
            <a:r>
              <a:rPr lang="en-US" altLang="ko-KR" sz="2000" dirty="0" smtClean="0">
                <a:latin typeface="맑은고딕"/>
              </a:rPr>
              <a:t>1.2 </a:t>
            </a:r>
            <a:r>
              <a:rPr lang="ko-KR" altLang="en-US" sz="2000" dirty="0" smtClean="0">
                <a:latin typeface="맑은고딕"/>
              </a:rPr>
              <a:t>프로젝트계획</a:t>
            </a:r>
            <a:endParaRPr lang="en-US" altLang="ko-KR" sz="2000" dirty="0">
              <a:latin typeface="맑은고딕"/>
            </a:endParaRPr>
          </a:p>
          <a:p>
            <a:pPr lvl="2"/>
            <a:r>
              <a:rPr lang="en-US" altLang="ko-KR" sz="2000" dirty="0" smtClean="0">
                <a:latin typeface="맑은고딕"/>
              </a:rPr>
              <a:t>1.3</a:t>
            </a:r>
            <a:r>
              <a:rPr lang="ko-KR" altLang="en-US" sz="2000" dirty="0" smtClean="0">
                <a:latin typeface="맑은고딕"/>
              </a:rPr>
              <a:t> </a:t>
            </a:r>
            <a:r>
              <a:rPr lang="ko-KR" altLang="en-US" sz="2000" dirty="0" smtClean="0">
                <a:latin typeface="맑은고딕"/>
              </a:rPr>
              <a:t>설계</a:t>
            </a:r>
            <a:endParaRPr lang="en-US" altLang="ko-KR" sz="2000" dirty="0" smtClean="0">
              <a:latin typeface="맑은고딕"/>
            </a:endParaRPr>
          </a:p>
          <a:p>
            <a:pPr lvl="2"/>
            <a:r>
              <a:rPr lang="en-US" altLang="ko-KR" sz="2000" dirty="0" smtClean="0">
                <a:latin typeface="맑은고딕"/>
              </a:rPr>
              <a:t>1.4 </a:t>
            </a:r>
            <a:r>
              <a:rPr lang="ko-KR" altLang="en-US" sz="2000" dirty="0" smtClean="0">
                <a:latin typeface="맑은고딕"/>
              </a:rPr>
              <a:t>구현</a:t>
            </a:r>
            <a:endParaRPr lang="en-US" altLang="ko-KR" sz="2000" dirty="0" smtClean="0">
              <a:latin typeface="맑은고딕"/>
            </a:endParaRPr>
          </a:p>
          <a:p>
            <a:pPr lvl="2"/>
            <a:r>
              <a:rPr lang="en-US" altLang="ko-KR" sz="2000" dirty="0" smtClean="0">
                <a:latin typeface="맑은고딕"/>
              </a:rPr>
              <a:t>1.5 </a:t>
            </a:r>
            <a:r>
              <a:rPr lang="ko-KR" altLang="en-US" sz="2000" dirty="0" smtClean="0">
                <a:latin typeface="맑은고딕"/>
              </a:rPr>
              <a:t>테스트</a:t>
            </a:r>
            <a:endParaRPr lang="en-US" altLang="ko-KR" sz="2000" dirty="0">
              <a:latin typeface="맑은고딕"/>
            </a:endParaRPr>
          </a:p>
          <a:p>
            <a:pPr marL="0" indent="0">
              <a:buNone/>
            </a:pPr>
            <a:endParaRPr lang="en-US" altLang="ko-KR" sz="2000" b="1" dirty="0" smtClean="0">
              <a:latin typeface="맑은고딕"/>
            </a:endParaRPr>
          </a:p>
          <a:p>
            <a:pPr marL="0" indent="0">
              <a:buNone/>
            </a:pPr>
            <a:r>
              <a:rPr lang="en-US" altLang="ko-KR" sz="2000" b="1" dirty="0" smtClean="0">
                <a:latin typeface="맑은고딕"/>
              </a:rPr>
              <a:t>3. </a:t>
            </a:r>
            <a:r>
              <a:rPr lang="ko-KR" altLang="en-US" sz="2000" b="1" dirty="0" smtClean="0">
                <a:latin typeface="맑은고딕"/>
              </a:rPr>
              <a:t>느낀 점</a:t>
            </a:r>
            <a:endParaRPr lang="en-US" altLang="ko-KR" sz="2000" dirty="0">
              <a:latin typeface="맑은고딕"/>
            </a:endParaRPr>
          </a:p>
          <a:p>
            <a:pPr lvl="2"/>
            <a:endParaRPr lang="en-US" altLang="ko-KR" sz="2000" dirty="0" smtClean="0">
              <a:latin typeface="맑은고딕"/>
            </a:endParaRPr>
          </a:p>
          <a:p>
            <a:pPr lvl="2"/>
            <a:endParaRPr lang="en-US" altLang="ko-KR" sz="2000" dirty="0">
              <a:latin typeface="맑은고딕"/>
            </a:endParaRPr>
          </a:p>
          <a:p>
            <a:pPr marL="914400" lvl="2" indent="0">
              <a:buNone/>
            </a:pPr>
            <a:r>
              <a:rPr lang="ko-KR" altLang="en-US" sz="2000" dirty="0" smtClean="0">
                <a:latin typeface="맑은고딕"/>
              </a:rPr>
              <a:t> </a:t>
            </a:r>
            <a:endParaRPr lang="en-US" altLang="ko-KR" sz="2000" dirty="0" smtClean="0">
              <a:latin typeface="맑은고딕"/>
            </a:endParaRPr>
          </a:p>
          <a:p>
            <a:pPr marL="548640" lvl="2" indent="0">
              <a:buFont typeface="Arial" pitchFamily="34" charset="0"/>
              <a:buNone/>
            </a:pPr>
            <a:endParaRPr lang="en-US" altLang="ko-KR" dirty="0" smtClean="0">
              <a:latin typeface="맑은고딕"/>
            </a:endParaRPr>
          </a:p>
          <a:p>
            <a:pPr marL="548640" lvl="2" indent="0">
              <a:buFont typeface="Arial" pitchFamily="34" charset="0"/>
              <a:buNone/>
            </a:pPr>
            <a:endParaRPr lang="en-US" altLang="ko-KR" dirty="0" smtClean="0">
              <a:latin typeface="맑은고딕"/>
            </a:endParaRPr>
          </a:p>
          <a:p>
            <a:pPr marL="548640" lvl="2" indent="0">
              <a:buFont typeface="Arial" pitchFamily="34" charset="0"/>
              <a:buNone/>
            </a:pPr>
            <a:endParaRPr lang="en-US" altLang="ko-KR" dirty="0" smtClean="0">
              <a:latin typeface="맑은고딕"/>
            </a:endParaRPr>
          </a:p>
          <a:p>
            <a:pPr marL="548640" lvl="2" indent="0">
              <a:buFont typeface="Arial" pitchFamily="34" charset="0"/>
              <a:buNone/>
            </a:pPr>
            <a:endParaRPr lang="en-US" altLang="ko-KR" sz="2000" dirty="0" smtClean="0">
              <a:latin typeface="맑은고딕"/>
            </a:endParaRPr>
          </a:p>
          <a:p>
            <a:pPr lvl="2"/>
            <a:endParaRPr lang="ko-KR" altLang="en-US" sz="2000" dirty="0" smtClean="0">
              <a:latin typeface="맑은고딕"/>
            </a:endParaRPr>
          </a:p>
          <a:p>
            <a:pPr lvl="1"/>
            <a:endParaRPr lang="en-US" altLang="ko-KR" sz="2400" dirty="0" smtClean="0">
              <a:latin typeface="맑은고딕"/>
            </a:endParaRPr>
          </a:p>
          <a:p>
            <a:pPr lvl="1"/>
            <a:endParaRPr lang="en-US" altLang="ko-KR" sz="2400" dirty="0" smtClean="0">
              <a:solidFill>
                <a:schemeClr val="tx2"/>
              </a:solidFill>
              <a:latin typeface="맑은고딕"/>
            </a:endParaRPr>
          </a:p>
          <a:p>
            <a:pPr lvl="1"/>
            <a:endParaRPr lang="ko-KR" altLang="en-US" sz="2400" dirty="0" smtClean="0">
              <a:latin typeface="맑은고딕"/>
            </a:endParaRPr>
          </a:p>
          <a:p>
            <a:pPr lvl="2"/>
            <a:endParaRPr lang="en-US" altLang="ko-KR" sz="2000" dirty="0" smtClean="0">
              <a:latin typeface="맑은고딕"/>
            </a:endParaRPr>
          </a:p>
          <a:p>
            <a:pPr lvl="2"/>
            <a:endParaRPr lang="ko-KR" altLang="en-US" sz="2000" dirty="0" smtClean="0">
              <a:latin typeface="맑은고딕"/>
            </a:endParaRPr>
          </a:p>
          <a:p>
            <a:pPr lvl="2"/>
            <a:endParaRPr lang="en-US" altLang="ko-KR" sz="2000" dirty="0" smtClean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20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2780928"/>
            <a:ext cx="914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맑은고딕"/>
              </a:rPr>
              <a:t>감사합니</a:t>
            </a:r>
            <a:r>
              <a:rPr lang="ko-KR" altLang="en-US" sz="4000" dirty="0">
                <a:latin typeface="맑은고딕"/>
              </a:rPr>
              <a:t>다</a:t>
            </a:r>
            <a:endParaRPr lang="ko-KR" altLang="en-US" sz="4800" dirty="0">
              <a:latin typeface="맑은고딕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2564904"/>
            <a:ext cx="4032448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11552" y="3789040"/>
            <a:ext cx="4032448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8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	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2.1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시연 영상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andicam 2016-06-09 23-13-35-4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124744"/>
            <a:ext cx="7518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8" y="97468"/>
            <a:ext cx="644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1.1.1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요구사항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분석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89607" y="3104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-14740" y="6453336"/>
            <a:ext cx="9173480" cy="173347"/>
            <a:chOff x="-14740" y="6453336"/>
            <a:chExt cx="9173480" cy="173347"/>
          </a:xfrm>
        </p:grpSpPr>
        <p:sp>
          <p:nvSpPr>
            <p:cNvPr id="10" name="TextBox 9"/>
            <p:cNvSpPr txBox="1"/>
            <p:nvPr/>
          </p:nvSpPr>
          <p:spPr>
            <a:xfrm>
              <a:off x="3697402" y="6453336"/>
              <a:ext cx="1749197" cy="173347"/>
            </a:xfrm>
            <a:prstGeom prst="rect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900" spc="300" dirty="0" err="1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4F81BD">
                      <a:lumMod val="40000"/>
                      <a:lumOff val="60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빌리</a:t>
              </a:r>
              <a:r>
                <a:rPr lang="ko-KR" altLang="en-US" sz="900" spc="300" dirty="0" err="1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언</a:t>
              </a:r>
              <a:r>
                <a:rPr lang="ko-KR" altLang="en-US" sz="900" spc="3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ko-KR" altLang="en-US" sz="900" spc="3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영어</a:t>
              </a:r>
              <a:r>
                <a:rPr lang="ko-KR" altLang="en-US" sz="900" spc="3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4F81BD">
                      <a:lumMod val="75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단어 </a:t>
              </a:r>
              <a:r>
                <a:rPr lang="ko-KR" altLang="en-US" sz="900" spc="300" dirty="0" err="1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1F497D">
                      <a:lumMod val="75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학습기</a:t>
              </a:r>
              <a:endParaRPr lang="ko-KR" altLang="en-US" sz="900" spc="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F497D">
                    <a:lumMod val="75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301812" y="6518641"/>
              <a:ext cx="1856928" cy="9086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31458" y="6518649"/>
              <a:ext cx="1879216" cy="9086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832103" y="6521979"/>
              <a:ext cx="1856928" cy="90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14740" y="6521969"/>
              <a:ext cx="1863165" cy="9086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222473" y="2517584"/>
            <a:ext cx="2699053" cy="544530"/>
            <a:chOff x="3241099" y="3172502"/>
            <a:chExt cx="2699053" cy="544530"/>
          </a:xfrm>
        </p:grpSpPr>
        <p:sp>
          <p:nvSpPr>
            <p:cNvPr id="18" name="TextBox 17"/>
            <p:cNvSpPr txBox="1"/>
            <p:nvPr/>
          </p:nvSpPr>
          <p:spPr>
            <a:xfrm>
              <a:off x="3654522" y="3291830"/>
              <a:ext cx="2094228" cy="338554"/>
            </a:xfrm>
            <a:prstGeom prst="rect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3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1F497D">
                      <a:lumMod val="75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To do list </a:t>
              </a:r>
              <a:r>
                <a:rPr lang="ko-KR" altLang="en-US" sz="1600" spc="30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1F497D">
                      <a:lumMod val="75000"/>
                    </a:srgb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관리</a:t>
              </a:r>
              <a:endParaRPr lang="ko-KR" altLang="en-US" sz="1600" spc="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F497D">
                    <a:lumMod val="75000"/>
                  </a:srgb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41099" y="3172502"/>
              <a:ext cx="2699053" cy="544530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99592" y="1412776"/>
            <a:ext cx="2322881" cy="1377073"/>
            <a:chOff x="899592" y="1412776"/>
            <a:chExt cx="2322881" cy="1377073"/>
          </a:xfrm>
        </p:grpSpPr>
        <p:cxnSp>
          <p:nvCxnSpPr>
            <p:cNvPr id="21" name="직선 연결선 20"/>
            <p:cNvCxnSpPr>
              <a:stCxn id="23" idx="3"/>
              <a:endCxn id="19" idx="1"/>
            </p:cNvCxnSpPr>
            <p:nvPr/>
          </p:nvCxnSpPr>
          <p:spPr>
            <a:xfrm>
              <a:off x="3032444" y="1787157"/>
              <a:ext cx="190029" cy="1002692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899592" y="1412776"/>
              <a:ext cx="2132852" cy="748761"/>
              <a:chOff x="638949" y="1412776"/>
              <a:chExt cx="2132852" cy="748761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949" y="1412776"/>
                <a:ext cx="2132852" cy="748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070694" y="1525546"/>
                <a:ext cx="13067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atin typeface="서울한강체 EB" panose="02020603020101020101" pitchFamily="18" charset="-127"/>
                    <a:ea typeface="서울한강체 EB" panose="02020603020101020101" pitchFamily="18" charset="-127"/>
                  </a:rPr>
                  <a:t>수강과목 등록</a:t>
                </a:r>
                <a:endParaRPr lang="ko-KR" altLang="en-US" sz="1400" dirty="0">
                  <a:latin typeface="서울한강체 EB" panose="02020603020101020101" pitchFamily="18" charset="-127"/>
                  <a:ea typeface="서울한강체 EB" panose="02020603020101020101" pitchFamily="18" charset="-127"/>
                </a:endParaRPr>
              </a:p>
            </p:txBody>
          </p:sp>
        </p:grpSp>
      </p:grpSp>
      <p:cxnSp>
        <p:nvCxnSpPr>
          <p:cNvPr id="25" name="직선 연결선 24"/>
          <p:cNvCxnSpPr>
            <a:stCxn id="27" idx="3"/>
            <a:endCxn id="19" idx="1"/>
          </p:cNvCxnSpPr>
          <p:nvPr/>
        </p:nvCxnSpPr>
        <p:spPr>
          <a:xfrm flipV="1">
            <a:off x="2179805" y="2789849"/>
            <a:ext cx="1042668" cy="43746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251520" y="2852936"/>
            <a:ext cx="1928285" cy="748761"/>
            <a:chOff x="251520" y="2680239"/>
            <a:chExt cx="1928285" cy="74876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680239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683568" y="2896263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할 일 등록</a:t>
              </a:r>
              <a:endParaRPr lang="ko-KR" altLang="en-US" sz="1400" dirty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cxnSp>
        <p:nvCxnSpPr>
          <p:cNvPr id="29" name="직선 연결선 28"/>
          <p:cNvCxnSpPr>
            <a:stCxn id="31" idx="0"/>
            <a:endCxn id="19" idx="1"/>
          </p:cNvCxnSpPr>
          <p:nvPr/>
        </p:nvCxnSpPr>
        <p:spPr>
          <a:xfrm flipV="1">
            <a:off x="1719719" y="2789849"/>
            <a:ext cx="1502754" cy="2040233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55576" y="4830082"/>
            <a:ext cx="1928285" cy="748761"/>
            <a:chOff x="843514" y="4120399"/>
            <a:chExt cx="1928285" cy="74876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514" y="4120399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1275562" y="4375501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할 일 수정</a:t>
              </a:r>
              <a:endParaRPr lang="ko-KR" altLang="en-US" sz="1400" dirty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cxnSp>
        <p:nvCxnSpPr>
          <p:cNvPr id="33" name="직선 연결선 32"/>
          <p:cNvCxnSpPr>
            <a:stCxn id="35" idx="1"/>
            <a:endCxn id="19" idx="3"/>
          </p:cNvCxnSpPr>
          <p:nvPr/>
        </p:nvCxnSpPr>
        <p:spPr>
          <a:xfrm flipH="1">
            <a:off x="5921526" y="1787157"/>
            <a:ext cx="234650" cy="1002692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156176" y="1412776"/>
            <a:ext cx="1928285" cy="748761"/>
            <a:chOff x="6388131" y="1412776"/>
            <a:chExt cx="1928285" cy="748761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131" y="1412776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6874808" y="1609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저장하기</a:t>
              </a:r>
              <a:endParaRPr lang="ko-KR" altLang="en-US" sz="1400" dirty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cxnSp>
        <p:nvCxnSpPr>
          <p:cNvPr id="37" name="직선 연결선 36"/>
          <p:cNvCxnSpPr>
            <a:stCxn id="39" idx="1"/>
            <a:endCxn id="19" idx="3"/>
          </p:cNvCxnSpPr>
          <p:nvPr/>
        </p:nvCxnSpPr>
        <p:spPr>
          <a:xfrm flipH="1" flipV="1">
            <a:off x="5921526" y="2789849"/>
            <a:ext cx="1042669" cy="36962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6964195" y="2785095"/>
            <a:ext cx="1928285" cy="748761"/>
            <a:chOff x="6964195" y="3112287"/>
            <a:chExt cx="1928285" cy="74876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195" y="3112287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7596336" y="332414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알람기능</a:t>
              </a:r>
              <a:endParaRPr lang="en-US" altLang="ko-KR" sz="1400" dirty="0" smtClean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cxnSp>
        <p:nvCxnSpPr>
          <p:cNvPr id="41" name="직선 연결선 40"/>
          <p:cNvCxnSpPr>
            <a:stCxn id="19" idx="3"/>
            <a:endCxn id="43" idx="0"/>
          </p:cNvCxnSpPr>
          <p:nvPr/>
        </p:nvCxnSpPr>
        <p:spPr>
          <a:xfrm>
            <a:off x="5921526" y="2789849"/>
            <a:ext cx="1574764" cy="203946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6532147" y="4829317"/>
            <a:ext cx="1928285" cy="748761"/>
            <a:chOff x="6372201" y="3184295"/>
            <a:chExt cx="1928285" cy="748761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3184295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852340" y="34092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중요사항</a:t>
              </a:r>
              <a:endParaRPr lang="ko-KR" altLang="en-US" sz="1400" dirty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pic>
        <p:nvPicPr>
          <p:cNvPr id="45" name="Picture 2" descr="C:\Users\JeongYi\Desktop\종다리\books-stack-of-three_293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1" y="1723442"/>
            <a:ext cx="769455" cy="76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JeongYi\Desktop\종다리\exam-with-three-questions_7847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1008"/>
            <a:ext cx="780230" cy="7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Users\JeongYi\Desktop\종다리\calendar-with-the-word-day_9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05" y="3212976"/>
            <a:ext cx="736717" cy="73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연결선 48"/>
          <p:cNvCxnSpPr>
            <a:stCxn id="61" idx="0"/>
            <a:endCxn id="19" idx="1"/>
          </p:cNvCxnSpPr>
          <p:nvPr/>
        </p:nvCxnSpPr>
        <p:spPr>
          <a:xfrm flipH="1" flipV="1">
            <a:off x="3222473" y="2789849"/>
            <a:ext cx="413424" cy="2007303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65" idx="0"/>
            <a:endCxn id="19" idx="3"/>
          </p:cNvCxnSpPr>
          <p:nvPr/>
        </p:nvCxnSpPr>
        <p:spPr>
          <a:xfrm flipV="1">
            <a:off x="5580112" y="2789849"/>
            <a:ext cx="341414" cy="2007303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8" descr="C:\Users\JeongYi\Desktop\종다리\pencil-with-a-heart_6709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85184"/>
            <a:ext cx="820769" cy="8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2771801" y="4797152"/>
            <a:ext cx="1728192" cy="748761"/>
            <a:chOff x="843514" y="4120399"/>
            <a:chExt cx="1928285" cy="748761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514" y="4120399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320447" y="437550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삭제하기</a:t>
              </a:r>
              <a:endParaRPr lang="ko-KR" altLang="en-US" sz="1400" dirty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pic>
        <p:nvPicPr>
          <p:cNvPr id="63" name="Picture 4" descr="https://encrypted-tbn3.gstatic.com/images?q=tbn:ANd9GcTUfHQcPi2539c-8dj5Oj17eKYjmb5j2rFGV_PhjCECByi8dOkSJBwB-uQ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229200"/>
            <a:ext cx="720080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4716016" y="4797152"/>
            <a:ext cx="1728192" cy="748761"/>
            <a:chOff x="843514" y="4120399"/>
            <a:chExt cx="1928285" cy="748761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514" y="4120399"/>
              <a:ext cx="1928285" cy="748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1243142" y="4375501"/>
              <a:ext cx="105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서울한강체 EB" panose="02020603020101020101" pitchFamily="18" charset="-127"/>
                  <a:ea typeface="서울한강체 EB" panose="02020603020101020101" pitchFamily="18" charset="-127"/>
                </a:rPr>
                <a:t>완료 여부</a:t>
              </a:r>
              <a:endParaRPr lang="ko-KR" altLang="en-US" sz="1400" dirty="0">
                <a:latin typeface="서울한강체 EB" panose="02020603020101020101" pitchFamily="18" charset="-127"/>
                <a:ea typeface="서울한강체 EB" panose="02020603020101020101" pitchFamily="18" charset="-127"/>
              </a:endParaRPr>
            </a:p>
          </p:txBody>
        </p:sp>
      </p:grpSp>
      <p:pic>
        <p:nvPicPr>
          <p:cNvPr id="67" name="Picture 2" descr="C:\Users\JeongYi\Desktop\Juliee\Works\20150605_PPT_소공 발표\종다리\test-quiz_70547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785" b="71947"/>
          <a:stretch/>
        </p:blipFill>
        <p:spPr bwMode="auto">
          <a:xfrm>
            <a:off x="5508104" y="5229200"/>
            <a:ext cx="1021634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72816"/>
            <a:ext cx="603717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http://simpleicon.com/wp-content/uploads/star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157192"/>
            <a:ext cx="654820" cy="65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1.1.2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USECASE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8280920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l="40555" t="32711" r="26370" b="6228"/>
          <a:stretch>
            <a:fillRect/>
          </a:stretch>
        </p:blipFill>
        <p:spPr bwMode="auto">
          <a:xfrm>
            <a:off x="107504" y="836712"/>
            <a:ext cx="457712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97468"/>
            <a:ext cx="594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1.1.3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 화면 기술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AutoShape 4" descr="/redmine/system/rich/rich_files/rich_files/000/000/234/original/%EB%A9%94%EC%9D%B8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/redmine/system/rich/rich_files/rich_files/000/000/234/original/%EB%A9%94%EC%9D%B8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http://117.16.42.60/redmine/system/rich/rich_files/rich_files/000/000/234/original/%EB%A9%94%EC%9D%B8.PNG"/>
          <p:cNvPicPr>
            <a:picLocks noChangeAspect="1" noChangeArrowheads="1"/>
          </p:cNvPicPr>
          <p:nvPr/>
        </p:nvPicPr>
        <p:blipFill>
          <a:blip r:embed="rId4" cstate="print"/>
          <a:srcRect l="1887" t="15957" r="1887" b="1066"/>
          <a:stretch>
            <a:fillRect/>
          </a:stretch>
        </p:blipFill>
        <p:spPr bwMode="auto">
          <a:xfrm>
            <a:off x="5292080" y="1124744"/>
            <a:ext cx="3672408" cy="3744416"/>
          </a:xfrm>
          <a:prstGeom prst="rect">
            <a:avLst/>
          </a:prstGeom>
          <a:noFill/>
        </p:spPr>
      </p:pic>
      <p:sp>
        <p:nvSpPr>
          <p:cNvPr id="15" name="오른쪽 화살표 14"/>
          <p:cNvSpPr/>
          <p:nvPr/>
        </p:nvSpPr>
        <p:spPr>
          <a:xfrm>
            <a:off x="4644008" y="2420888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1.2.1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   </a:t>
            </a:r>
            <a:r>
              <a:rPr lang="en-US" altLang="ko-KR" sz="2800" dirty="0" err="1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LifeCycle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764704"/>
            <a:ext cx="6048672" cy="587300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660232" y="836712"/>
            <a:ext cx="2232248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요구사항명세서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660232" y="3140968"/>
            <a:ext cx="2232248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프로젝트설계서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60232" y="4221088"/>
            <a:ext cx="2232248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소스코드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660232" y="5445224"/>
            <a:ext cx="2232248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테스트결과보고서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60232" y="1988840"/>
            <a:ext cx="2232248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프로젝트계획서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1.2.2     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Tool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07504" y="2348880"/>
            <a:ext cx="2880000" cy="1800000"/>
            <a:chOff x="107504" y="1124744"/>
            <a:chExt cx="4097660" cy="237626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259632" y="1124744"/>
              <a:ext cx="1800200" cy="288032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형상관리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1907704" y="1484784"/>
              <a:ext cx="504056" cy="360040"/>
            </a:xfrm>
            <a:prstGeom prst="downArrow">
              <a:avLst/>
            </a:prstGeom>
            <a:solidFill>
              <a:schemeClr val="tx2">
                <a:lumMod val="40000"/>
                <a:lumOff val="60000"/>
                <a:alpha val="31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svn에 대한 이미지 검색결과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2060848"/>
              <a:ext cx="1922687" cy="144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dmine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1844824"/>
              <a:ext cx="1649388" cy="164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563888" y="2348880"/>
            <a:ext cx="2880000" cy="1800000"/>
            <a:chOff x="539552" y="3933056"/>
            <a:chExt cx="3384304" cy="204633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259632" y="3933056"/>
              <a:ext cx="1800200" cy="288032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개발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1907704" y="4293096"/>
              <a:ext cx="504056" cy="360040"/>
            </a:xfrm>
            <a:prstGeom prst="downArrow">
              <a:avLst/>
            </a:prstGeom>
            <a:solidFill>
              <a:schemeClr val="tx2">
                <a:lumMod val="40000"/>
                <a:lumOff val="60000"/>
                <a:alpha val="31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941168"/>
              <a:ext cx="3384304" cy="1038225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444208" y="2420888"/>
            <a:ext cx="2880000" cy="1800000"/>
            <a:chOff x="5364088" y="3933056"/>
            <a:chExt cx="3312368" cy="201622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228184" y="3933056"/>
              <a:ext cx="1800200" cy="288032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23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아래쪽 화살표 23"/>
            <p:cNvSpPr/>
            <p:nvPr/>
          </p:nvSpPr>
          <p:spPr>
            <a:xfrm>
              <a:off x="6876256" y="4293096"/>
              <a:ext cx="504056" cy="360040"/>
            </a:xfrm>
            <a:prstGeom prst="downArrow">
              <a:avLst/>
            </a:prstGeom>
            <a:solidFill>
              <a:schemeClr val="tx2">
                <a:lumMod val="40000"/>
                <a:lumOff val="60000"/>
                <a:alpha val="31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4" name="Picture 20" descr="http://www.techolac.com/wp-content/uploads/2013/03/ms-office.png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46"/>
            <a:stretch/>
          </p:blipFill>
          <p:spPr bwMode="auto">
            <a:xfrm>
              <a:off x="5364088" y="4869160"/>
              <a:ext cx="3312368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직선 연결선 33"/>
          <p:cNvCxnSpPr/>
          <p:nvPr/>
        </p:nvCxnSpPr>
        <p:spPr>
          <a:xfrm>
            <a:off x="3275856" y="2924944"/>
            <a:ext cx="0" cy="1728192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732240" y="2924944"/>
            <a:ext cx="0" cy="1728192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24544" y="9746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1.2.3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         조직도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고딕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359078"/>
            <a:ext cx="0" cy="2616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1"/>
          <p:cNvSpPr/>
          <p:nvPr/>
        </p:nvSpPr>
        <p:spPr>
          <a:xfrm>
            <a:off x="3584197" y="1236277"/>
            <a:ext cx="197844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15"/>
          <p:cNvSpPr/>
          <p:nvPr/>
        </p:nvSpPr>
        <p:spPr>
          <a:xfrm>
            <a:off x="6826876" y="3789040"/>
            <a:ext cx="197844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16"/>
          <p:cNvSpPr/>
          <p:nvPr/>
        </p:nvSpPr>
        <p:spPr>
          <a:xfrm>
            <a:off x="4685179" y="3789040"/>
            <a:ext cx="197844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7"/>
          <p:cNvSpPr/>
          <p:nvPr/>
        </p:nvSpPr>
        <p:spPr>
          <a:xfrm>
            <a:off x="2544176" y="3789040"/>
            <a:ext cx="197844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8"/>
          <p:cNvSpPr/>
          <p:nvPr/>
        </p:nvSpPr>
        <p:spPr>
          <a:xfrm>
            <a:off x="391488" y="3787452"/>
            <a:ext cx="1978444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4197" y="1487141"/>
            <a:ext cx="197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이정재</a:t>
            </a:r>
            <a:r>
              <a:rPr lang="en-US" altLang="ko-KR" b="1" dirty="0" smtClean="0">
                <a:solidFill>
                  <a:schemeClr val="bg1"/>
                </a:solidFill>
              </a:rPr>
              <a:t>(PM)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업무 분담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팀원 관리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전체 코딩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4028" y="3972581"/>
            <a:ext cx="1978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김태수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(Research</a:t>
            </a:r>
          </a:p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Manager)</a:t>
            </a:r>
          </a:p>
          <a:p>
            <a:r>
              <a:rPr lang="en-US" altLang="ko-KR" b="1" smtClean="0">
                <a:solidFill>
                  <a:schemeClr val="bg1"/>
                </a:solidFill>
              </a:rPr>
              <a:t>-</a:t>
            </a:r>
            <a:r>
              <a:rPr lang="ko-KR" altLang="en-US" b="1" smtClean="0">
                <a:solidFill>
                  <a:schemeClr val="bg1"/>
                </a:solidFill>
              </a:rPr>
              <a:t>정보 탐색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b="1" smtClean="0">
                <a:solidFill>
                  <a:schemeClr val="bg1"/>
                </a:solidFill>
              </a:rPr>
              <a:t>-</a:t>
            </a:r>
            <a:r>
              <a:rPr lang="ko-KR" altLang="en-US" b="1" smtClean="0">
                <a:solidFill>
                  <a:schemeClr val="bg1"/>
                </a:solidFill>
              </a:rPr>
              <a:t>정보 가공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b="1" smtClean="0">
                <a:solidFill>
                  <a:schemeClr val="bg1"/>
                </a:solidFill>
              </a:rPr>
              <a:t>-UI </a:t>
            </a:r>
            <a:r>
              <a:rPr lang="ko-KR" altLang="en-US" b="1" smtClean="0">
                <a:solidFill>
                  <a:schemeClr val="bg1"/>
                </a:solidFill>
              </a:rPr>
              <a:t>자료 수집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5179" y="4044589"/>
            <a:ext cx="197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윤지환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(Data Manager)</a:t>
            </a:r>
            <a:endParaRPr lang="en-US" altLang="ko-KR" b="1">
              <a:solidFill>
                <a:schemeClr val="bg1"/>
              </a:solidFill>
            </a:endParaRPr>
          </a:p>
          <a:p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b="1" smtClean="0">
                <a:solidFill>
                  <a:schemeClr val="bg1"/>
                </a:solidFill>
              </a:rPr>
              <a:t>-</a:t>
            </a:r>
            <a:r>
              <a:rPr lang="ko-KR" altLang="en-US" b="1" smtClean="0">
                <a:solidFill>
                  <a:schemeClr val="bg1"/>
                </a:solidFill>
              </a:rPr>
              <a:t>자료 통합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b="1" smtClean="0">
                <a:solidFill>
                  <a:schemeClr val="bg1"/>
                </a:solidFill>
              </a:rPr>
              <a:t>-</a:t>
            </a:r>
            <a:r>
              <a:rPr lang="ko-KR" altLang="en-US" b="1" smtClean="0">
                <a:solidFill>
                  <a:schemeClr val="bg1"/>
                </a:solidFill>
              </a:rPr>
              <a:t>산출물 관리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3768" y="4044589"/>
            <a:ext cx="2243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        김소현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(UI Director)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-UI </a:t>
            </a:r>
            <a:r>
              <a:rPr lang="ko-KR" altLang="en-US" b="1" dirty="0" smtClean="0">
                <a:solidFill>
                  <a:schemeClr val="bg1"/>
                </a:solidFill>
              </a:rPr>
              <a:t>레이아웃 구상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화면 설계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488" y="4044589"/>
            <a:ext cx="197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김대룡</a:t>
            </a:r>
            <a:endParaRPr lang="en-US" altLang="ko-KR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(Sub Manager)</a:t>
            </a:r>
            <a:endParaRPr lang="en-US" altLang="ko-KR" b="1">
              <a:solidFill>
                <a:schemeClr val="bg1"/>
              </a:solidFill>
            </a:endParaRPr>
          </a:p>
          <a:p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b="1">
                <a:solidFill>
                  <a:schemeClr val="bg1"/>
                </a:solidFill>
              </a:rPr>
              <a:t>-</a:t>
            </a:r>
            <a:r>
              <a:rPr lang="ko-KR" altLang="en-US" b="1" smtClean="0">
                <a:solidFill>
                  <a:schemeClr val="bg1"/>
                </a:solidFill>
              </a:rPr>
              <a:t>내부 기능 코딩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b="1" smtClean="0">
                <a:solidFill>
                  <a:schemeClr val="bg1"/>
                </a:solidFill>
              </a:rPr>
              <a:t>-</a:t>
            </a:r>
            <a:r>
              <a:rPr lang="ko-KR" altLang="en-US" b="1" smtClean="0">
                <a:solidFill>
                  <a:schemeClr val="bg1"/>
                </a:solidFill>
              </a:rPr>
              <a:t>스케줄 관리</a:t>
            </a:r>
            <a:endParaRPr lang="ko-KR" altLang="en-US" b="1">
              <a:solidFill>
                <a:schemeClr val="bg1"/>
              </a:solidFill>
            </a:endParaRPr>
          </a:p>
        </p:txBody>
      </p:sp>
      <p:cxnSp>
        <p:nvCxnSpPr>
          <p:cNvPr id="18" name="직선 연결선 23"/>
          <p:cNvCxnSpPr/>
          <p:nvPr/>
        </p:nvCxnSpPr>
        <p:spPr>
          <a:xfrm>
            <a:off x="1380710" y="3540533"/>
            <a:ext cx="6432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5"/>
          <p:cNvCxnSpPr>
            <a:endCxn id="12" idx="0"/>
          </p:cNvCxnSpPr>
          <p:nvPr/>
        </p:nvCxnSpPr>
        <p:spPr>
          <a:xfrm>
            <a:off x="1380710" y="3540533"/>
            <a:ext cx="0" cy="246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27"/>
          <p:cNvCxnSpPr/>
          <p:nvPr/>
        </p:nvCxnSpPr>
        <p:spPr>
          <a:xfrm>
            <a:off x="3512028" y="3549853"/>
            <a:ext cx="0" cy="246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>
            <a:off x="4571999" y="3252501"/>
            <a:ext cx="0" cy="297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9"/>
          <p:cNvCxnSpPr/>
          <p:nvPr/>
        </p:nvCxnSpPr>
        <p:spPr>
          <a:xfrm>
            <a:off x="5674401" y="3540532"/>
            <a:ext cx="0" cy="246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30"/>
          <p:cNvCxnSpPr/>
          <p:nvPr/>
        </p:nvCxnSpPr>
        <p:spPr>
          <a:xfrm>
            <a:off x="7813250" y="3540531"/>
            <a:ext cx="0" cy="246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</TotalTime>
  <Words>449</Words>
  <Application>Microsoft Office PowerPoint</Application>
  <PresentationFormat>화면 슬라이드 쇼(4:3)</PresentationFormat>
  <Paragraphs>144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10X10 Bold</vt:lpstr>
      <vt:lpstr>맑은 고딕</vt:lpstr>
      <vt:lpstr>맑은고딕</vt:lpstr>
      <vt:lpstr>서울한강체 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User002</dc:creator>
  <cp:lastModifiedBy>KimDaeRyong</cp:lastModifiedBy>
  <cp:revision>91</cp:revision>
  <dcterms:created xsi:type="dcterms:W3CDTF">2016-06-08T00:16:46Z</dcterms:created>
  <dcterms:modified xsi:type="dcterms:W3CDTF">2016-06-10T08:30:53Z</dcterms:modified>
</cp:coreProperties>
</file>